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5" r:id="rId7"/>
    <p:sldId id="266" r:id="rId8"/>
    <p:sldId id="267" r:id="rId9"/>
    <p:sldId id="260" r:id="rId10"/>
    <p:sldId id="263" r:id="rId11"/>
    <p:sldId id="26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4983"/>
    <a:srgbClr val="E6E6E6"/>
    <a:srgbClr val="1B2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&lt; </a:t>
            </a:r>
            <a:r>
              <a:rPr lang="ko-KR" sz="1400" dirty="0"/>
              <a:t>최근 </a:t>
            </a:r>
            <a:r>
              <a:rPr lang="en-US" sz="1400" dirty="0"/>
              <a:t>7</a:t>
            </a:r>
            <a:r>
              <a:rPr lang="ko-KR" sz="1400" dirty="0"/>
              <a:t>일 현황 그래프 </a:t>
            </a:r>
            <a:r>
              <a:rPr lang="en-US" sz="1400" dirty="0"/>
              <a:t>&gt;</a:t>
            </a:r>
            <a:endParaRPr lang="ko-KR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확진자수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cat>
            <c:strRef>
              <c:f>Sheet1!$A$4:$A$7</c:f>
              <c:strCache>
                <c:ptCount val="4"/>
                <c:pt idx="0">
                  <c:v>5월 20일</c:v>
                </c:pt>
                <c:pt idx="1">
                  <c:v>5월 21일</c:v>
                </c:pt>
                <c:pt idx="2">
                  <c:v>5월 22일</c:v>
                </c:pt>
                <c:pt idx="3">
                  <c:v>5월 23일</c:v>
                </c:pt>
              </c:strCache>
            </c:strRef>
          </c:cat>
          <c:val>
            <c:numRef>
              <c:f>Sheet1!$B$4:$B$7</c:f>
              <c:numCache>
                <c:formatCode>General</c:formatCode>
                <c:ptCount val="4"/>
                <c:pt idx="0">
                  <c:v>25</c:v>
                </c:pt>
                <c:pt idx="1">
                  <c:v>15</c:v>
                </c:pt>
                <c:pt idx="2">
                  <c:v>40</c:v>
                </c:pt>
                <c:pt idx="3">
                  <c:v>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44E-47CA-96F0-11A1ADDEBDF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완치자수</c:v>
                </c:pt>
              </c:strCache>
            </c:strRef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cat>
            <c:strRef>
              <c:f>Sheet1!$A$4:$A$7</c:f>
              <c:strCache>
                <c:ptCount val="4"/>
                <c:pt idx="0">
                  <c:v>5월 20일</c:v>
                </c:pt>
                <c:pt idx="1">
                  <c:v>5월 21일</c:v>
                </c:pt>
                <c:pt idx="2">
                  <c:v>5월 22일</c:v>
                </c:pt>
                <c:pt idx="3">
                  <c:v>5월 23일</c:v>
                </c:pt>
              </c:strCache>
            </c:strRef>
          </c:cat>
          <c:val>
            <c:numRef>
              <c:f>Sheet1!$C$4:$C$7</c:f>
              <c:numCache>
                <c:formatCode>General</c:formatCode>
                <c:ptCount val="4"/>
                <c:pt idx="0">
                  <c:v>5</c:v>
                </c:pt>
                <c:pt idx="1">
                  <c:v>7</c:v>
                </c:pt>
                <c:pt idx="2">
                  <c:v>9</c:v>
                </c:pt>
                <c:pt idx="3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44E-47CA-96F0-11A1ADDEBDF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사망자수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cat>
            <c:strRef>
              <c:f>Sheet1!$A$4:$A$7</c:f>
              <c:strCache>
                <c:ptCount val="4"/>
                <c:pt idx="0">
                  <c:v>5월 20일</c:v>
                </c:pt>
                <c:pt idx="1">
                  <c:v>5월 21일</c:v>
                </c:pt>
                <c:pt idx="2">
                  <c:v>5월 22일</c:v>
                </c:pt>
                <c:pt idx="3">
                  <c:v>5월 23일</c:v>
                </c:pt>
              </c:strCache>
            </c:strRef>
          </c:cat>
          <c:val>
            <c:numRef>
              <c:f>Sheet1!$D$4:$D$7</c:f>
              <c:numCache>
                <c:formatCode>General</c:formatCode>
                <c:ptCount val="4"/>
                <c:pt idx="0">
                  <c:v>2</c:v>
                </c:pt>
                <c:pt idx="1">
                  <c:v>10</c:v>
                </c:pt>
                <c:pt idx="2">
                  <c:v>8</c:v>
                </c:pt>
                <c:pt idx="3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44E-47CA-96F0-11A1ADDEBD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4408607"/>
        <c:axId val="264008815"/>
      </c:lineChart>
      <c:catAx>
        <c:axId val="264408607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64008815"/>
        <c:crosses val="autoZero"/>
        <c:auto val="1"/>
        <c:lblAlgn val="ctr"/>
        <c:lblOffset val="100"/>
        <c:noMultiLvlLbl val="0"/>
      </c:catAx>
      <c:valAx>
        <c:axId val="264008815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64408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32FCA6-9462-4ECA-AB46-F8D1D4A92C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6EDB56-EB24-4016-9929-AE4232574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8C2D66-754D-43FF-9A98-B3091CBEE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618CE4-2A96-43FE-BA79-65485EAA7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9AFF3B-0251-415A-AFD3-BA88B9CCE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674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A62AD-F7DF-4C19-9596-16DFA126A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EE7A87-BE3A-4480-9646-5D2CE144CC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2A43CC-2B88-4CB4-8CC5-60178D0F4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971722-6703-4C4C-9435-C869A7B3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9EB482-5002-4719-9E20-1A289F6E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148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F5B9F58-5FB3-45ED-8DA3-8BB6E4C41A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5873CB-A40B-481A-900F-4910B0072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56EEBE-58C8-4642-A0B3-CF0FA28A3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210DE9-E751-4CE8-97B8-C445E474F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85915D-9D34-41EF-AB92-5551EAAF0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452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2E613F-072B-4DD6-B8DF-66D013270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02FF36-A43A-4B48-B12A-D7E059726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D72CF8-C0E7-4A9C-9B3A-94172A0FB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0BA9DE-E41F-4683-A4C8-A5A289F83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4A6B9A-0C45-444F-B12F-1A90525C9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7817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9D0155-D20C-4FA4-8686-72FFFC985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409C1D-852E-44F9-B672-B99868AC8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5EE2F6-D342-4EAC-BD32-A328D2C9E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FAB70-54B2-41BB-883C-73CBF58AF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9C5EA3-9950-4A45-B041-391CA33E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657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5BABA-4ED7-4A0D-8F0C-E96C1539F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1D80BA-B1D5-4E49-B707-C3FF514D0D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8A5CE3-5627-45E0-9950-FF22E6BA4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B8724B-FBBC-4BD2-99D1-E54524D80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D21E17-0C6F-4C5C-9067-F1A41F2B9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45E893-0A98-4916-AE01-21BD475AD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61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2191AD-DD31-425E-B1D3-5F568D696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7E316C-D68C-417B-B4B1-BB592258C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5C926F-9C34-4EFA-AE58-A7201DF28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1D8E45-6767-42FB-BF6E-7DFB7601A6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BE993BA-BC13-4661-A01C-B3EF816716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36B024-F15E-4041-9E11-A3C8BC8DA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D5D393-2098-448E-92D5-C2449BB59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63EB99-3C66-4499-9E6E-2FCCB98DE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89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4EE1AE-9B91-4B63-979F-F02D02F75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64B5274-BEED-4C12-AEE6-CE1C68D40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28DD4E-9194-4363-8CCB-496C89200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2F8AB0-B06A-4E79-85C2-EBEB72CB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780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97D0211-CBA7-46F5-AAEF-8DDBE9206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26CA7B1-D830-48A2-B6AB-DA8B61486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F0202C-2281-4BD1-BA3F-454A6D04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467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F557F0-1BB4-4131-B22D-EBA804B08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47EB3-085E-4B76-A2DF-C5C4179139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CD4601-5C92-40E6-B139-798017B6CD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C41293-2DB9-4230-92E2-2413E99B9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C11172-4712-4066-A1EE-0AA55CAA2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038AD0-EB12-4B8B-B5EC-21F866DA5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8986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B415E6-534C-4F39-8BB8-BE461E2C1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4F72769-1726-4B18-BA39-88BC3A6097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2F1D9EC-A322-4BAE-8EB9-79FB2B7AD9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EC61F4-EA24-47D7-9074-53989D139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F7C1E3-C934-42CD-A162-43329785F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12BCD4-3AE9-4806-A5DF-DAF425F0C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424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FC1FCA-B3CA-43C5-AA3B-B70A24B34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7B56B7-8C6F-4573-BB87-0C81E18FE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835DE3-6B83-4381-B610-C623E393D3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6FF62-7D9E-46E0-8867-52BA8918F7D0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A5DC63-A0AE-4CE7-8C3F-854F8DD7C8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1D3F22-E547-4C82-BCC7-BA03CB33F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BC8DD-EEE6-4D52-98BD-C636384DF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087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6.png"/><Relationship Id="rId7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2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남자이(가) 표시된 사진&#10;&#10;자동 생성된 설명">
            <a:extLst>
              <a:ext uri="{FF2B5EF4-FFF2-40B4-BE49-F238E27FC236}">
                <a16:creationId xmlns:a16="http://schemas.microsoft.com/office/drawing/2014/main" id="{D5E33E24-4FE3-4813-8E73-ECC40E54424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0386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6A8A86-E5BD-48BB-8333-3304A03C1639}"/>
              </a:ext>
            </a:extLst>
          </p:cNvPr>
          <p:cNvSpPr txBox="1"/>
          <p:nvPr/>
        </p:nvSpPr>
        <p:spPr>
          <a:xfrm>
            <a:off x="4382222" y="2104274"/>
            <a:ext cx="580158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스크립트언어</a:t>
            </a:r>
            <a:endParaRPr lang="en-US" altLang="ko-KR" sz="66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6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6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기획 발표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CFA534-24B9-4740-958D-A19A9D1957D1}"/>
              </a:ext>
            </a:extLst>
          </p:cNvPr>
          <p:cNvSpPr txBox="1"/>
          <p:nvPr/>
        </p:nvSpPr>
        <p:spPr>
          <a:xfrm>
            <a:off x="8320280" y="4728442"/>
            <a:ext cx="336502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게임공학과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algn="ctr"/>
            <a:r>
              <a:rPr lang="en-US" altLang="ko-KR" sz="2800" dirty="0">
                <a:solidFill>
                  <a:schemeClr val="bg1"/>
                </a:solidFill>
              </a:rPr>
              <a:t>2016180031 </a:t>
            </a:r>
            <a:r>
              <a:rPr lang="ko-KR" altLang="en-US" sz="2800" dirty="0" err="1">
                <a:solidFill>
                  <a:schemeClr val="bg1"/>
                </a:solidFill>
              </a:rPr>
              <a:t>윤석준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algn="ctr"/>
            <a:r>
              <a:rPr lang="en-US" altLang="ko-KR" sz="2800" dirty="0">
                <a:solidFill>
                  <a:schemeClr val="bg1"/>
                </a:solidFill>
              </a:rPr>
              <a:t>2016182007 </a:t>
            </a:r>
            <a:r>
              <a:rPr lang="ko-KR" altLang="en-US" sz="2800" dirty="0" err="1">
                <a:solidFill>
                  <a:schemeClr val="bg1"/>
                </a:solidFill>
              </a:rPr>
              <a:t>김동년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715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 descr="스크린샷, 모니터, 화면, 앉아있는이(가) 표시된 사진&#10;&#10;자동 생성된 설명">
            <a:extLst>
              <a:ext uri="{FF2B5EF4-FFF2-40B4-BE49-F238E27FC236}">
                <a16:creationId xmlns:a16="http://schemas.microsoft.com/office/drawing/2014/main" id="{CA9AB09D-1AF7-4499-BD76-7F4044588D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382" y="0"/>
            <a:ext cx="5004618" cy="6858000"/>
          </a:xfrm>
          <a:prstGeom prst="rect">
            <a:avLst/>
          </a:prstGeom>
        </p:spPr>
      </p:pic>
      <p:pic>
        <p:nvPicPr>
          <p:cNvPr id="5" name="그림 4" descr="그리기, 방이(가) 표시된 사진&#10;&#10;자동 생성된 설명">
            <a:extLst>
              <a:ext uri="{FF2B5EF4-FFF2-40B4-BE49-F238E27FC236}">
                <a16:creationId xmlns:a16="http://schemas.microsoft.com/office/drawing/2014/main" id="{1453F7AF-F6BF-48DB-A76C-D1413E4F63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0" y="325141"/>
            <a:ext cx="943085" cy="943085"/>
          </a:xfrm>
          <a:prstGeom prst="rect">
            <a:avLst/>
          </a:prstGeom>
        </p:spPr>
      </p:pic>
      <p:pic>
        <p:nvPicPr>
          <p:cNvPr id="31" name="그림 30" descr="건물, 그리기이(가) 표시된 사진&#10;&#10;자동 생성된 설명">
            <a:extLst>
              <a:ext uri="{FF2B5EF4-FFF2-40B4-BE49-F238E27FC236}">
                <a16:creationId xmlns:a16="http://schemas.microsoft.com/office/drawing/2014/main" id="{42CF4F78-4D79-469A-964E-C680D9B57C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921" y="2104280"/>
            <a:ext cx="1005955" cy="925652"/>
          </a:xfrm>
          <a:prstGeom prst="rect">
            <a:avLst/>
          </a:prstGeom>
        </p:spPr>
      </p:pic>
      <p:pic>
        <p:nvPicPr>
          <p:cNvPr id="39" name="그림 38" descr="창문이(가) 표시된 사진&#10;&#10;자동 생성된 설명">
            <a:extLst>
              <a:ext uri="{FF2B5EF4-FFF2-40B4-BE49-F238E27FC236}">
                <a16:creationId xmlns:a16="http://schemas.microsoft.com/office/drawing/2014/main" id="{C6AB925D-9CC7-4EED-87A5-E4F83AD4CE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845" y="3534490"/>
            <a:ext cx="1093031" cy="109483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910876C-7A68-4028-B83A-A7FCB4BE42D7}"/>
              </a:ext>
            </a:extLst>
          </p:cNvPr>
          <p:cNvSpPr txBox="1"/>
          <p:nvPr/>
        </p:nvSpPr>
        <p:spPr>
          <a:xfrm flipH="1">
            <a:off x="1698140" y="542535"/>
            <a:ext cx="5419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코로나종합상황센터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1F3636-0248-4D03-8E81-D66AF52F3162}"/>
              </a:ext>
            </a:extLst>
          </p:cNvPr>
          <p:cNvSpPr txBox="1"/>
          <p:nvPr/>
        </p:nvSpPr>
        <p:spPr>
          <a:xfrm flipH="1">
            <a:off x="7315202" y="542534"/>
            <a:ext cx="32969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구현 기능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6C08AF-4142-481E-A13C-0C6EA2679CC6}"/>
              </a:ext>
            </a:extLst>
          </p:cNvPr>
          <p:cNvSpPr txBox="1"/>
          <p:nvPr/>
        </p:nvSpPr>
        <p:spPr>
          <a:xfrm>
            <a:off x="2916063" y="2191339"/>
            <a:ext cx="59451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</a:t>
            </a:r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관련 기사 링크 연결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705A51-543F-426F-92E4-AE917E2BA444}"/>
              </a:ext>
            </a:extLst>
          </p:cNvPr>
          <p:cNvSpPr txBox="1"/>
          <p:nvPr/>
        </p:nvSpPr>
        <p:spPr>
          <a:xfrm>
            <a:off x="2916062" y="3429000"/>
            <a:ext cx="81772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주변 공적 마스크 판매처</a:t>
            </a:r>
            <a:r>
              <a:rPr lang="en-US" altLang="ko-KR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선별진료소</a:t>
            </a:r>
            <a:r>
              <a:rPr lang="en-US" altLang="ko-KR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</a:p>
          <a:p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승차검진진료소</a:t>
            </a:r>
            <a:r>
              <a:rPr lang="en-US" altLang="ko-KR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안심병원 검색 기능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0AEC0B-5364-4EB7-99BB-44C9BBCAE88F}"/>
              </a:ext>
            </a:extLst>
          </p:cNvPr>
          <p:cNvSpPr txBox="1"/>
          <p:nvPr/>
        </p:nvSpPr>
        <p:spPr>
          <a:xfrm>
            <a:off x="2804513" y="5300866"/>
            <a:ext cx="5945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방역물품 쇼핑</a:t>
            </a:r>
            <a:r>
              <a:rPr lang="en-US" altLang="ko-KR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웹 </a:t>
            </a:r>
            <a:r>
              <a:rPr lang="ko-KR" altLang="en-US" sz="3600" b="1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크롤링</a:t>
            </a:r>
            <a:endParaRPr lang="ko-KR" altLang="en-US" sz="36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" name="그림 3" descr="시계이(가) 표시된 사진&#10;&#10;자동 생성된 설명">
            <a:extLst>
              <a:ext uri="{FF2B5EF4-FFF2-40B4-BE49-F238E27FC236}">
                <a16:creationId xmlns:a16="http://schemas.microsoft.com/office/drawing/2014/main" id="{5C30490D-896E-487B-B519-A576BAFA1F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845" y="5023866"/>
            <a:ext cx="1093031" cy="109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967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그리기, 방이(가) 표시된 사진&#10;&#10;자동 생성된 설명">
            <a:extLst>
              <a:ext uri="{FF2B5EF4-FFF2-40B4-BE49-F238E27FC236}">
                <a16:creationId xmlns:a16="http://schemas.microsoft.com/office/drawing/2014/main" id="{B5651BF4-F6A9-4C70-8068-FED9401504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0" y="325141"/>
            <a:ext cx="943085" cy="9430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10BD63-67AB-4126-B63E-7B38CAFE3DAE}"/>
              </a:ext>
            </a:extLst>
          </p:cNvPr>
          <p:cNvSpPr txBox="1"/>
          <p:nvPr/>
        </p:nvSpPr>
        <p:spPr>
          <a:xfrm flipH="1">
            <a:off x="1698140" y="542535"/>
            <a:ext cx="5419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코로나종합상황센터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86FD67-8DA2-4754-B794-F83F4199E1AD}"/>
              </a:ext>
            </a:extLst>
          </p:cNvPr>
          <p:cNvSpPr txBox="1"/>
          <p:nvPr/>
        </p:nvSpPr>
        <p:spPr>
          <a:xfrm flipH="1">
            <a:off x="7315202" y="542534"/>
            <a:ext cx="32969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일정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2820664E-F56E-4EE9-B826-79E397F68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7843538"/>
              </p:ext>
            </p:extLst>
          </p:nvPr>
        </p:nvGraphicFramePr>
        <p:xfrm>
          <a:off x="479820" y="1498894"/>
          <a:ext cx="10898496" cy="51994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43">
                  <a:extLst>
                    <a:ext uri="{9D8B030D-6E8A-4147-A177-3AD203B41FA5}">
                      <a16:colId xmlns:a16="http://schemas.microsoft.com/office/drawing/2014/main" val="1815255051"/>
                    </a:ext>
                  </a:extLst>
                </a:gridCol>
                <a:gridCol w="3718605">
                  <a:extLst>
                    <a:ext uri="{9D8B030D-6E8A-4147-A177-3AD203B41FA5}">
                      <a16:colId xmlns:a16="http://schemas.microsoft.com/office/drawing/2014/main" val="1384223130"/>
                    </a:ext>
                  </a:extLst>
                </a:gridCol>
                <a:gridCol w="4304261">
                  <a:extLst>
                    <a:ext uri="{9D8B030D-6E8A-4147-A177-3AD203B41FA5}">
                      <a16:colId xmlns:a16="http://schemas.microsoft.com/office/drawing/2014/main" val="1048449560"/>
                    </a:ext>
                  </a:extLst>
                </a:gridCol>
                <a:gridCol w="1144987">
                  <a:extLst>
                    <a:ext uri="{9D8B030D-6E8A-4147-A177-3AD203B41FA5}">
                      <a16:colId xmlns:a16="http://schemas.microsoft.com/office/drawing/2014/main" val="4123041635"/>
                    </a:ext>
                  </a:extLst>
                </a:gridCol>
              </a:tblGrid>
              <a:tr h="4376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세부 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시행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8230376"/>
                  </a:ext>
                </a:extLst>
              </a:tr>
              <a:tr h="7877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1</a:t>
                      </a:r>
                      <a:r>
                        <a:rPr lang="ko-KR" altLang="en-US" sz="1800" dirty="0"/>
                        <a:t>주</a:t>
                      </a:r>
                      <a:endParaRPr lang="en-US" altLang="ko-KR" sz="1800" dirty="0"/>
                    </a:p>
                    <a:p>
                      <a:pPr algn="ctr" latinLnBrk="1"/>
                      <a:r>
                        <a:rPr lang="en-US" altLang="ko-KR" sz="1800" dirty="0"/>
                        <a:t>(5.17~5.23)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주제 선정 및 파이썬 모듈</a:t>
                      </a:r>
                      <a:r>
                        <a:rPr lang="en-US" altLang="ko-KR" sz="1600" dirty="0"/>
                        <a:t>,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Open API </a:t>
                      </a:r>
                      <a:r>
                        <a:rPr lang="ko-KR" altLang="en-US" sz="1600" dirty="0"/>
                        <a:t>조사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활용할 공공데이터 선정 및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사용 가능한 </a:t>
                      </a:r>
                      <a:r>
                        <a:rPr lang="en-US" altLang="ko-KR" sz="1600" dirty="0"/>
                        <a:t>API </a:t>
                      </a:r>
                      <a:r>
                        <a:rPr lang="ko-KR" altLang="en-US" sz="1600" dirty="0"/>
                        <a:t>찾기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O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210943"/>
                  </a:ext>
                </a:extLst>
              </a:tr>
              <a:tr h="7877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2</a:t>
                      </a:r>
                      <a:r>
                        <a:rPr lang="ko-KR" altLang="en-US" sz="1800" dirty="0"/>
                        <a:t>주</a:t>
                      </a:r>
                      <a:endParaRPr lang="en-US" altLang="ko-KR" sz="1800" dirty="0"/>
                    </a:p>
                    <a:p>
                      <a:pPr algn="ctr" latinLnBrk="1"/>
                      <a:r>
                        <a:rPr lang="en-US" altLang="ko-KR" sz="1800" dirty="0"/>
                        <a:t>(5.24~5.30)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UI </a:t>
                      </a:r>
                      <a:r>
                        <a:rPr lang="ko-KR" altLang="en-US" sz="1600" dirty="0"/>
                        <a:t>구성 및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구현 기능 기획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기획 발표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5/26)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UI </a:t>
                      </a:r>
                      <a:r>
                        <a:rPr lang="ko-KR" altLang="en-US" sz="1600" dirty="0"/>
                        <a:t>기획 및 기획 발표자료 제작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활용할 데이터 연동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O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747459"/>
                  </a:ext>
                </a:extLst>
              </a:tr>
              <a:tr h="7877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3</a:t>
                      </a:r>
                      <a:r>
                        <a:rPr lang="ko-KR" altLang="en-US" sz="1800" dirty="0"/>
                        <a:t>주</a:t>
                      </a:r>
                      <a:endParaRPr lang="en-US" altLang="ko-KR" sz="1800" dirty="0"/>
                    </a:p>
                    <a:p>
                      <a:pPr algn="ctr" latinLnBrk="1"/>
                      <a:r>
                        <a:rPr lang="en-US" altLang="ko-KR" sz="1800" dirty="0"/>
                        <a:t>(5.31~6.6)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/>
                        <a:t>tkinter</a:t>
                      </a:r>
                      <a:r>
                        <a:rPr lang="en-US" altLang="ko-KR" sz="1600" dirty="0"/>
                        <a:t> GUI </a:t>
                      </a:r>
                      <a:r>
                        <a:rPr lang="ko-KR" altLang="en-US" sz="1600" dirty="0"/>
                        <a:t>구현</a:t>
                      </a:r>
                      <a:endParaRPr lang="en-US" altLang="ko-KR" sz="16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버튼 링크 연결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/>
                        <a:t>Tkinter</a:t>
                      </a:r>
                      <a:r>
                        <a:rPr lang="ko-KR" altLang="en-US" sz="1600" dirty="0"/>
                        <a:t>로 각 파트의 </a:t>
                      </a:r>
                      <a:r>
                        <a:rPr lang="en-US" altLang="ko-KR" sz="1600" dirty="0"/>
                        <a:t>GUI </a:t>
                      </a:r>
                      <a:r>
                        <a:rPr lang="ko-KR" altLang="en-US" sz="1600" dirty="0"/>
                        <a:t>구현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뉴스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진료소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병원 링크 연결 기능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1228067"/>
                  </a:ext>
                </a:extLst>
              </a:tr>
              <a:tr h="7877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4</a:t>
                      </a:r>
                      <a:r>
                        <a:rPr lang="ko-KR" altLang="en-US" sz="1800" dirty="0"/>
                        <a:t>주</a:t>
                      </a:r>
                      <a:endParaRPr lang="en-US" altLang="ko-KR" sz="1800" dirty="0"/>
                    </a:p>
                    <a:p>
                      <a:pPr algn="ctr" latinLnBrk="1"/>
                      <a:r>
                        <a:rPr lang="en-US" altLang="ko-KR" sz="1800" dirty="0"/>
                        <a:t>(6.7~6.13)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데이터 출력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지도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그래프 구현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중간 시연 발표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6/11)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각 파트의 데이터를 </a:t>
                      </a:r>
                      <a:r>
                        <a:rPr lang="en-US" altLang="ko-KR" sz="1600" dirty="0"/>
                        <a:t>GUI </a:t>
                      </a:r>
                      <a:r>
                        <a:rPr lang="ko-KR" altLang="en-US" sz="1600" dirty="0"/>
                        <a:t>출력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공적마스크에서 지도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 err="1"/>
                        <a:t>확진자</a:t>
                      </a:r>
                      <a:r>
                        <a:rPr lang="ko-KR" altLang="en-US" sz="1600" dirty="0"/>
                        <a:t> 그래프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2292240"/>
                  </a:ext>
                </a:extLst>
              </a:tr>
              <a:tr h="7877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5</a:t>
                      </a:r>
                      <a:r>
                        <a:rPr lang="ko-KR" altLang="en-US" sz="1800" dirty="0"/>
                        <a:t>주</a:t>
                      </a:r>
                      <a:endParaRPr lang="en-US" altLang="ko-KR" sz="1800" dirty="0"/>
                    </a:p>
                    <a:p>
                      <a:pPr algn="ctr" latinLnBrk="1"/>
                      <a:r>
                        <a:rPr lang="en-US" altLang="ko-KR" sz="1800" dirty="0"/>
                        <a:t>(6.14~6.20)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메일 전송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 err="1"/>
                        <a:t>쳇봇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및 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부가기능 구현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공적 마스크 탭에서 메일 전송 기능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홈 탭에서 </a:t>
                      </a:r>
                      <a:r>
                        <a:rPr lang="ko-KR" altLang="en-US" sz="1600" dirty="0" err="1"/>
                        <a:t>텔레그램</a:t>
                      </a:r>
                      <a:r>
                        <a:rPr lang="ko-KR" altLang="en-US" sz="1600" dirty="0"/>
                        <a:t> 봇 기능 구현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추가 기능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192680"/>
                  </a:ext>
                </a:extLst>
              </a:tr>
              <a:tr h="7877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6</a:t>
                      </a:r>
                      <a:r>
                        <a:rPr lang="ko-KR" altLang="en-US" sz="1800" dirty="0"/>
                        <a:t>주</a:t>
                      </a:r>
                      <a:endParaRPr lang="en-US" altLang="ko-KR" sz="1800" dirty="0"/>
                    </a:p>
                    <a:p>
                      <a:pPr algn="ctr" latinLnBrk="1"/>
                      <a:r>
                        <a:rPr lang="en-US" altLang="ko-KR" sz="1800" dirty="0"/>
                        <a:t>(6.21~6.27)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최종 점검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버그 수정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최종 구현 발표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6/25)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미비된</a:t>
                      </a:r>
                      <a:r>
                        <a:rPr lang="ko-KR" altLang="en-US" sz="1600" dirty="0"/>
                        <a:t> 기능 마무리 구현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추가적 기능 수정 및 버그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7723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450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EA4F1E1-7C10-4F17-B955-E66F18950A8F}"/>
              </a:ext>
            </a:extLst>
          </p:cNvPr>
          <p:cNvSpPr/>
          <p:nvPr/>
        </p:nvSpPr>
        <p:spPr>
          <a:xfrm>
            <a:off x="-1" y="-55659"/>
            <a:ext cx="6096000" cy="6858000"/>
          </a:xfrm>
          <a:prstGeom prst="rect">
            <a:avLst/>
          </a:prstGeom>
          <a:solidFill>
            <a:srgbClr val="2949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장난감, 실내, 작은, 조그만이(가) 표시된 사진&#10;&#10;자동 생성된 설명">
            <a:extLst>
              <a:ext uri="{FF2B5EF4-FFF2-40B4-BE49-F238E27FC236}">
                <a16:creationId xmlns:a16="http://schemas.microsoft.com/office/drawing/2014/main" id="{E55A0BB0-9544-4D71-ABA6-D021701634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4F6954-7C77-46B3-B3C9-39F8D161D8AC}"/>
              </a:ext>
            </a:extLst>
          </p:cNvPr>
          <p:cNvSpPr txBox="1"/>
          <p:nvPr/>
        </p:nvSpPr>
        <p:spPr>
          <a:xfrm flipH="1">
            <a:off x="2448558" y="877873"/>
            <a:ext cx="3175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DFC179D-7288-44ED-9F82-9F4FB88DA84C}"/>
              </a:ext>
            </a:extLst>
          </p:cNvPr>
          <p:cNvSpPr/>
          <p:nvPr/>
        </p:nvSpPr>
        <p:spPr>
          <a:xfrm>
            <a:off x="891070" y="622513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표지판이(가) 표시된 사진&#10;&#10;자동 생성된 설명">
            <a:extLst>
              <a:ext uri="{FF2B5EF4-FFF2-40B4-BE49-F238E27FC236}">
                <a16:creationId xmlns:a16="http://schemas.microsoft.com/office/drawing/2014/main" id="{24DD9941-656A-4CBA-83F0-87AC5B32E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0246" y="662670"/>
            <a:ext cx="1181808" cy="1147799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7466F780-0EC1-4E45-95A7-154A7D5119E5}"/>
              </a:ext>
            </a:extLst>
          </p:cNvPr>
          <p:cNvGrpSpPr/>
          <p:nvPr/>
        </p:nvGrpSpPr>
        <p:grpSpPr>
          <a:xfrm>
            <a:off x="1158425" y="2311612"/>
            <a:ext cx="3249929" cy="523220"/>
            <a:chOff x="1191929" y="2733040"/>
            <a:chExt cx="3249929" cy="52322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32B2CC-E84C-4929-B64A-85FE7FADEF06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#1,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B44773F-A08C-4D1C-9281-DF8AF63D2F76}"/>
                </a:ext>
              </a:extLst>
            </p:cNvPr>
            <p:cNvSpPr txBox="1"/>
            <p:nvPr/>
          </p:nvSpPr>
          <p:spPr>
            <a:xfrm>
              <a:off x="1976118" y="2733040"/>
              <a:ext cx="24657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프로그램 소개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2EE200-546C-4E44-A33C-84D61ACF9F8F}"/>
              </a:ext>
            </a:extLst>
          </p:cNvPr>
          <p:cNvGrpSpPr/>
          <p:nvPr/>
        </p:nvGrpSpPr>
        <p:grpSpPr>
          <a:xfrm>
            <a:off x="1194710" y="3009393"/>
            <a:ext cx="2398734" cy="523220"/>
            <a:chOff x="1191929" y="2733040"/>
            <a:chExt cx="2398734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6ED708-9814-4D52-8B0B-A9456BE7F1F7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#2,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632EA7-5FFE-4AC6-BB29-51B8B1AB67C4}"/>
                </a:ext>
              </a:extLst>
            </p:cNvPr>
            <p:cNvSpPr txBox="1"/>
            <p:nvPr/>
          </p:nvSpPr>
          <p:spPr>
            <a:xfrm>
              <a:off x="1976118" y="2733040"/>
              <a:ext cx="161454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사용 </a:t>
              </a:r>
              <a:r>
                <a:rPr lang="en-US" altLang="ko-KR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API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91740FB-A7C5-43F5-B11A-B5EDC403B715}"/>
              </a:ext>
            </a:extLst>
          </p:cNvPr>
          <p:cNvGrpSpPr/>
          <p:nvPr/>
        </p:nvGrpSpPr>
        <p:grpSpPr>
          <a:xfrm>
            <a:off x="1191929" y="3746724"/>
            <a:ext cx="2899542" cy="523220"/>
            <a:chOff x="1191929" y="2733040"/>
            <a:chExt cx="1891439" cy="52322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1785D5F-6655-4D46-A0FD-E631A3E93EF4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#3,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67AA402-8896-48E8-B631-354B96BA7777}"/>
                </a:ext>
              </a:extLst>
            </p:cNvPr>
            <p:cNvSpPr txBox="1"/>
            <p:nvPr/>
          </p:nvSpPr>
          <p:spPr>
            <a:xfrm>
              <a:off x="1709140" y="2733040"/>
              <a:ext cx="13742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구현할 기능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9277570-E1D8-449B-87DE-CB5ED13FCF9F}"/>
              </a:ext>
            </a:extLst>
          </p:cNvPr>
          <p:cNvGrpSpPr/>
          <p:nvPr/>
        </p:nvGrpSpPr>
        <p:grpSpPr>
          <a:xfrm>
            <a:off x="1191929" y="5309534"/>
            <a:ext cx="2531783" cy="523220"/>
            <a:chOff x="1191929" y="2733040"/>
            <a:chExt cx="2531783" cy="52322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2AEAD8-81AE-43E8-9014-1B409F2281B2}"/>
                </a:ext>
              </a:extLst>
            </p:cNvPr>
            <p:cNvSpPr txBox="1"/>
            <p:nvPr/>
          </p:nvSpPr>
          <p:spPr>
            <a:xfrm>
              <a:off x="1191929" y="2733040"/>
              <a:ext cx="8322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#5,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5822B39-BB58-4B2E-9482-DDD5B01E746B}"/>
                </a:ext>
              </a:extLst>
            </p:cNvPr>
            <p:cNvSpPr txBox="1"/>
            <p:nvPr/>
          </p:nvSpPr>
          <p:spPr>
            <a:xfrm>
              <a:off x="1976118" y="2733040"/>
              <a:ext cx="17475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개발 일정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B8F7ED7-7FFD-472F-AA57-C0808740853D}"/>
              </a:ext>
            </a:extLst>
          </p:cNvPr>
          <p:cNvGrpSpPr/>
          <p:nvPr/>
        </p:nvGrpSpPr>
        <p:grpSpPr>
          <a:xfrm>
            <a:off x="1191929" y="4528129"/>
            <a:ext cx="2195823" cy="523220"/>
            <a:chOff x="1191929" y="2733040"/>
            <a:chExt cx="1432386" cy="52322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B1D3EDD-89AD-49A5-8F54-59D988BBEA7A}"/>
                </a:ext>
              </a:extLst>
            </p:cNvPr>
            <p:cNvSpPr txBox="1"/>
            <p:nvPr/>
          </p:nvSpPr>
          <p:spPr>
            <a:xfrm>
              <a:off x="1191929" y="2733040"/>
              <a:ext cx="5429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#4,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14241B3-3BA0-427D-A412-7D9D786AA8B1}"/>
                </a:ext>
              </a:extLst>
            </p:cNvPr>
            <p:cNvSpPr txBox="1"/>
            <p:nvPr/>
          </p:nvSpPr>
          <p:spPr>
            <a:xfrm>
              <a:off x="1709140" y="2733040"/>
              <a:ext cx="9151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UI </a:t>
              </a:r>
              <a:r>
                <a:rPr lang="ko-KR" altLang="en-US" sz="2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모형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3556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음식, 냉장고이(가) 표시된 사진&#10;&#10;자동 생성된 설명">
            <a:extLst>
              <a:ext uri="{FF2B5EF4-FFF2-40B4-BE49-F238E27FC236}">
                <a16:creationId xmlns:a16="http://schemas.microsoft.com/office/drawing/2014/main" id="{B3B045E0-E19E-4E07-9727-5C80B48582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558" y="0"/>
            <a:ext cx="4663442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3952D7-224E-45FD-B98C-91E75DDD4646}"/>
              </a:ext>
            </a:extLst>
          </p:cNvPr>
          <p:cNvSpPr txBox="1"/>
          <p:nvPr/>
        </p:nvSpPr>
        <p:spPr>
          <a:xfrm flipH="1">
            <a:off x="2450572" y="864264"/>
            <a:ext cx="46634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프로그램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4601C4E-5E58-4AF9-8950-EDCDF65746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255" y="547751"/>
            <a:ext cx="1007546" cy="10075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992343-9C97-483B-A4D5-D62857A636B2}"/>
              </a:ext>
            </a:extLst>
          </p:cNvPr>
          <p:cNvSpPr txBox="1"/>
          <p:nvPr/>
        </p:nvSpPr>
        <p:spPr>
          <a:xfrm>
            <a:off x="1711794" y="2847394"/>
            <a:ext cx="55500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 </a:t>
            </a:r>
            <a:endParaRPr lang="en-US" altLang="ko-KR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종합 상황 센터</a:t>
            </a:r>
          </a:p>
        </p:txBody>
      </p:sp>
      <p:pic>
        <p:nvPicPr>
          <p:cNvPr id="14" name="그림 13" descr="그리기, 방이(가) 표시된 사진&#10;&#10;자동 생성된 설명">
            <a:extLst>
              <a:ext uri="{FF2B5EF4-FFF2-40B4-BE49-F238E27FC236}">
                <a16:creationId xmlns:a16="http://schemas.microsoft.com/office/drawing/2014/main" id="{2166BA93-05E3-48F6-B565-410634D4C8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089" y="2180177"/>
            <a:ext cx="1477556" cy="147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813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4EDC56A-CE90-4D9A-89E2-10367D58E962}"/>
              </a:ext>
            </a:extLst>
          </p:cNvPr>
          <p:cNvSpPr txBox="1"/>
          <p:nvPr/>
        </p:nvSpPr>
        <p:spPr>
          <a:xfrm flipH="1">
            <a:off x="1713327" y="554068"/>
            <a:ext cx="5419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코로나종합상황센터</a:t>
            </a:r>
          </a:p>
        </p:txBody>
      </p:sp>
      <p:pic>
        <p:nvPicPr>
          <p:cNvPr id="8" name="그림 7" descr="그리기, 방이(가) 표시된 사진&#10;&#10;자동 생성된 설명">
            <a:extLst>
              <a:ext uri="{FF2B5EF4-FFF2-40B4-BE49-F238E27FC236}">
                <a16:creationId xmlns:a16="http://schemas.microsoft.com/office/drawing/2014/main" id="{604F0AF5-F45B-48D5-9C68-ECCCB6A2D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0" y="325141"/>
            <a:ext cx="943085" cy="9430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C48333F-D6CC-40B5-B56A-5C3E98F3C6F6}"/>
              </a:ext>
            </a:extLst>
          </p:cNvPr>
          <p:cNvSpPr txBox="1"/>
          <p:nvPr/>
        </p:nvSpPr>
        <p:spPr>
          <a:xfrm flipH="1">
            <a:off x="6985642" y="554067"/>
            <a:ext cx="47265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 </a:t>
            </a:r>
            <a:r>
              <a:rPr lang="en-US" altLang="ko-KR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Open API</a:t>
            </a:r>
            <a:endParaRPr lang="ko-KR" altLang="en-US" sz="44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30F1E65-3D8A-4DFC-B3CB-4ADE1297F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966170"/>
            <a:ext cx="11468100" cy="16002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F8F0EB9-E0BD-4C91-80C7-C7BA1DE41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950" y="4264314"/>
            <a:ext cx="1147762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277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그리기, 방이(가) 표시된 사진&#10;&#10;자동 생성된 설명">
            <a:extLst>
              <a:ext uri="{FF2B5EF4-FFF2-40B4-BE49-F238E27FC236}">
                <a16:creationId xmlns:a16="http://schemas.microsoft.com/office/drawing/2014/main" id="{604F0AF5-F45B-48D5-9C68-ECCCB6A2D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0" y="325141"/>
            <a:ext cx="943085" cy="94308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F09043-6D83-4445-8B78-86209815B871}"/>
              </a:ext>
            </a:extLst>
          </p:cNvPr>
          <p:cNvSpPr txBox="1"/>
          <p:nvPr/>
        </p:nvSpPr>
        <p:spPr>
          <a:xfrm flipH="1">
            <a:off x="1713327" y="554068"/>
            <a:ext cx="5419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코로나종합상황센터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F6676C-4A68-4DCC-AD6E-B61A44F74CA1}"/>
              </a:ext>
            </a:extLst>
          </p:cNvPr>
          <p:cNvSpPr txBox="1"/>
          <p:nvPr/>
        </p:nvSpPr>
        <p:spPr>
          <a:xfrm flipH="1">
            <a:off x="6985642" y="554067"/>
            <a:ext cx="47265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 </a:t>
            </a:r>
            <a:r>
              <a:rPr lang="en-US" altLang="ko-KR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Open API</a:t>
            </a:r>
            <a:endParaRPr lang="ko-KR" altLang="en-US" sz="44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E06CC66-1CA2-4EAB-AF5E-F9D392F63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7" y="1323508"/>
            <a:ext cx="11477625" cy="15811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8D244CF-EB0A-4653-9B6B-0E1C2DC3D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712" y="5114072"/>
            <a:ext cx="11477625" cy="16097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C40AD43-819A-4B08-814A-264DCCDF47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187" y="3199740"/>
            <a:ext cx="11487150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562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그리기, 방이(가) 표시된 사진&#10;&#10;자동 생성된 설명">
            <a:extLst>
              <a:ext uri="{FF2B5EF4-FFF2-40B4-BE49-F238E27FC236}">
                <a16:creationId xmlns:a16="http://schemas.microsoft.com/office/drawing/2014/main" id="{3DDE28AF-2F91-4989-B233-28852FA1B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0" y="325141"/>
            <a:ext cx="943085" cy="9430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A9AF3E-6306-4202-B210-8D451C2B959D}"/>
              </a:ext>
            </a:extLst>
          </p:cNvPr>
          <p:cNvSpPr txBox="1"/>
          <p:nvPr/>
        </p:nvSpPr>
        <p:spPr>
          <a:xfrm flipH="1">
            <a:off x="1713327" y="554068"/>
            <a:ext cx="5419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코로나종합상황센터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635CA-A2ED-4206-934D-54B5298D111D}"/>
              </a:ext>
            </a:extLst>
          </p:cNvPr>
          <p:cNvSpPr txBox="1"/>
          <p:nvPr/>
        </p:nvSpPr>
        <p:spPr>
          <a:xfrm flipH="1">
            <a:off x="6985642" y="554067"/>
            <a:ext cx="47265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UI </a:t>
            </a:r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모형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581A2C9-3D8F-4C75-A8E7-0532394C1E4A}"/>
              </a:ext>
            </a:extLst>
          </p:cNvPr>
          <p:cNvSpPr/>
          <p:nvPr/>
        </p:nvSpPr>
        <p:spPr>
          <a:xfrm>
            <a:off x="946204" y="1630243"/>
            <a:ext cx="9748299" cy="4969565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B49FB794-23F7-4C75-A0B6-19B6077E569B}"/>
              </a:ext>
            </a:extLst>
          </p:cNvPr>
          <p:cNvGrpSpPr/>
          <p:nvPr/>
        </p:nvGrpSpPr>
        <p:grpSpPr>
          <a:xfrm>
            <a:off x="1228568" y="1861370"/>
            <a:ext cx="6195737" cy="769441"/>
            <a:chOff x="1228568" y="1861370"/>
            <a:chExt cx="6195737" cy="769441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8563A66F-A8AD-45DC-8D6F-47946BFBEF09}"/>
                </a:ext>
              </a:extLst>
            </p:cNvPr>
            <p:cNvSpPr/>
            <p:nvPr/>
          </p:nvSpPr>
          <p:spPr>
            <a:xfrm>
              <a:off x="1228568" y="1861370"/>
              <a:ext cx="4723075" cy="7694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DF47A51-C385-4817-9310-B0800AE6E247}"/>
                </a:ext>
              </a:extLst>
            </p:cNvPr>
            <p:cNvSpPr txBox="1"/>
            <p:nvPr/>
          </p:nvSpPr>
          <p:spPr>
            <a:xfrm flipH="1">
              <a:off x="2057175" y="1953770"/>
              <a:ext cx="536713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코로나종합상황센터</a:t>
              </a:r>
            </a:p>
          </p:txBody>
        </p:sp>
        <p:pic>
          <p:nvPicPr>
            <p:cNvPr id="7" name="그림 6" descr="그리기, 방이(가) 표시된 사진&#10;&#10;자동 생성된 설명">
              <a:extLst>
                <a:ext uri="{FF2B5EF4-FFF2-40B4-BE49-F238E27FC236}">
                  <a16:creationId xmlns:a16="http://schemas.microsoft.com/office/drawing/2014/main" id="{EDE917BB-38EF-459F-908C-1F7DA8049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9478" y="1902241"/>
              <a:ext cx="687697" cy="687697"/>
            </a:xfrm>
            <a:prstGeom prst="rect">
              <a:avLst/>
            </a:prstGeom>
          </p:spPr>
        </p:pic>
      </p:grp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3C9480C3-E658-431D-BA34-6E69D46AEA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957037"/>
              </p:ext>
            </p:extLst>
          </p:nvPr>
        </p:nvGraphicFramePr>
        <p:xfrm>
          <a:off x="1248537" y="2904398"/>
          <a:ext cx="371140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7135">
                  <a:extLst>
                    <a:ext uri="{9D8B030D-6E8A-4147-A177-3AD203B41FA5}">
                      <a16:colId xmlns:a16="http://schemas.microsoft.com/office/drawing/2014/main" val="288845400"/>
                    </a:ext>
                  </a:extLst>
                </a:gridCol>
                <a:gridCol w="1237135">
                  <a:extLst>
                    <a:ext uri="{9D8B030D-6E8A-4147-A177-3AD203B41FA5}">
                      <a16:colId xmlns:a16="http://schemas.microsoft.com/office/drawing/2014/main" val="2876765604"/>
                    </a:ext>
                  </a:extLst>
                </a:gridCol>
                <a:gridCol w="1237135">
                  <a:extLst>
                    <a:ext uri="{9D8B030D-6E8A-4147-A177-3AD203B41FA5}">
                      <a16:colId xmlns:a16="http://schemas.microsoft.com/office/drawing/2014/main" val="13576993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금일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795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확진자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195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사망자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3505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완치자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11,255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11,234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192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치료중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22,034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21,970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05259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5A3CA0C-0CAC-4E1D-BB48-D65F4E59179A}"/>
              </a:ext>
            </a:extLst>
          </p:cNvPr>
          <p:cNvSpPr txBox="1"/>
          <p:nvPr/>
        </p:nvSpPr>
        <p:spPr>
          <a:xfrm>
            <a:off x="3140765" y="4820563"/>
            <a:ext cx="18191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Update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>
                <a:solidFill>
                  <a:schemeClr val="bg1"/>
                </a:solidFill>
              </a:rPr>
              <a:t>: 2020. 5.25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559794E-A932-4BCC-BBA3-82C1AB45F23C}"/>
              </a:ext>
            </a:extLst>
          </p:cNvPr>
          <p:cNvSpPr/>
          <p:nvPr/>
        </p:nvSpPr>
        <p:spPr>
          <a:xfrm>
            <a:off x="1369479" y="5442799"/>
            <a:ext cx="2105241" cy="769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코로나  관련 뉴스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7DDCED8-8F2F-4968-829A-64E80E0CF5E8}"/>
              </a:ext>
            </a:extLst>
          </p:cNvPr>
          <p:cNvSpPr/>
          <p:nvPr/>
        </p:nvSpPr>
        <p:spPr>
          <a:xfrm>
            <a:off x="3715113" y="5442799"/>
            <a:ext cx="2105241" cy="769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선별진료소 검색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AAB2A13-EC31-4654-99EC-4902F2C61CF7}"/>
              </a:ext>
            </a:extLst>
          </p:cNvPr>
          <p:cNvSpPr/>
          <p:nvPr/>
        </p:nvSpPr>
        <p:spPr>
          <a:xfrm>
            <a:off x="6080505" y="5442799"/>
            <a:ext cx="2105241" cy="769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승차검진 진료소</a:t>
            </a:r>
            <a:endParaRPr lang="en-US" altLang="ko-KR" dirty="0"/>
          </a:p>
          <a:p>
            <a:pPr algn="ctr"/>
            <a:r>
              <a:rPr lang="ko-KR" altLang="en-US" dirty="0"/>
              <a:t>검색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6A932EE-2509-4CDA-8D20-6C32FF2D6891}"/>
              </a:ext>
            </a:extLst>
          </p:cNvPr>
          <p:cNvSpPr/>
          <p:nvPr/>
        </p:nvSpPr>
        <p:spPr>
          <a:xfrm>
            <a:off x="8387504" y="5442799"/>
            <a:ext cx="2105241" cy="769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안심병원 검색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B945B9D-D60A-4D42-A863-020A3FDD19CC}"/>
              </a:ext>
            </a:extLst>
          </p:cNvPr>
          <p:cNvGrpSpPr/>
          <p:nvPr/>
        </p:nvGrpSpPr>
        <p:grpSpPr>
          <a:xfrm>
            <a:off x="7321341" y="1647035"/>
            <a:ext cx="946205" cy="832449"/>
            <a:chOff x="7321341" y="1647035"/>
            <a:chExt cx="946205" cy="832449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4C3E9150-206C-4730-B6FA-788C081141FA}"/>
                </a:ext>
              </a:extLst>
            </p:cNvPr>
            <p:cNvSpPr/>
            <p:nvPr/>
          </p:nvSpPr>
          <p:spPr>
            <a:xfrm>
              <a:off x="7321341" y="1647035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3" name="그림 32" descr="개체, 표지판, 시계, 그리기이(가) 표시된 사진&#10;&#10;자동 생성된 설명">
              <a:extLst>
                <a:ext uri="{FF2B5EF4-FFF2-40B4-BE49-F238E27FC236}">
                  <a16:creationId xmlns:a16="http://schemas.microsoft.com/office/drawing/2014/main" id="{DD9F6DC4-9824-45B2-9672-CA5BC4D2B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722" y="1656316"/>
              <a:ext cx="769442" cy="769442"/>
            </a:xfrm>
            <a:prstGeom prst="rect">
              <a:avLst/>
            </a:prstGeom>
          </p:spPr>
        </p:pic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0616FED-5A3D-490A-909C-2BDCCA327715}"/>
              </a:ext>
            </a:extLst>
          </p:cNvPr>
          <p:cNvGrpSpPr/>
          <p:nvPr/>
        </p:nvGrpSpPr>
        <p:grpSpPr>
          <a:xfrm>
            <a:off x="8535241" y="1638107"/>
            <a:ext cx="946205" cy="832449"/>
            <a:chOff x="8535241" y="1638107"/>
            <a:chExt cx="946205" cy="832449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1503744-292A-40FB-A711-E7467753E2CB}"/>
                </a:ext>
              </a:extLst>
            </p:cNvPr>
            <p:cNvSpPr/>
            <p:nvPr/>
          </p:nvSpPr>
          <p:spPr>
            <a:xfrm>
              <a:off x="8535241" y="1638107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7" name="그림 36" descr="창문이(가) 표시된 사진&#10;&#10;자동 생성된 설명">
              <a:extLst>
                <a:ext uri="{FF2B5EF4-FFF2-40B4-BE49-F238E27FC236}">
                  <a16:creationId xmlns:a16="http://schemas.microsoft.com/office/drawing/2014/main" id="{5CD39466-BB64-45ED-90F6-FCA582662C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612641" y="1679152"/>
              <a:ext cx="791404" cy="791404"/>
            </a:xfrm>
            <a:prstGeom prst="rect">
              <a:avLst/>
            </a:prstGeom>
          </p:spPr>
        </p:pic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52B5F361-0ECD-400D-A1A0-6C54467D80D8}"/>
              </a:ext>
            </a:extLst>
          </p:cNvPr>
          <p:cNvGrpSpPr/>
          <p:nvPr/>
        </p:nvGrpSpPr>
        <p:grpSpPr>
          <a:xfrm>
            <a:off x="9748298" y="1632571"/>
            <a:ext cx="946205" cy="832449"/>
            <a:chOff x="9748298" y="1632571"/>
            <a:chExt cx="946205" cy="832449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DAC970E7-12DE-4806-AA84-1172A1907EC4}"/>
                </a:ext>
              </a:extLst>
            </p:cNvPr>
            <p:cNvSpPr/>
            <p:nvPr/>
          </p:nvSpPr>
          <p:spPr>
            <a:xfrm>
              <a:off x="9748298" y="1632571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8" name="그림 37" descr="시계이(가) 표시된 사진&#10;&#10;자동 생성된 설명">
              <a:extLst>
                <a:ext uri="{FF2B5EF4-FFF2-40B4-BE49-F238E27FC236}">
                  <a16:creationId xmlns:a16="http://schemas.microsoft.com/office/drawing/2014/main" id="{5A1BFB3F-989E-474B-8DC2-2C04AB2C5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6945" y="1671287"/>
              <a:ext cx="790098" cy="791405"/>
            </a:xfrm>
            <a:prstGeom prst="rect">
              <a:avLst/>
            </a:prstGeom>
          </p:spPr>
        </p:pic>
      </p:grpSp>
      <p:graphicFrame>
        <p:nvGraphicFramePr>
          <p:cNvPr id="42" name="차트 41">
            <a:extLst>
              <a:ext uri="{FF2B5EF4-FFF2-40B4-BE49-F238E27FC236}">
                <a16:creationId xmlns:a16="http://schemas.microsoft.com/office/drawing/2014/main" id="{C14BAC20-25A8-46BE-9FA3-B2D10C40ED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5072820"/>
              </p:ext>
            </p:extLst>
          </p:nvPr>
        </p:nvGraphicFramePr>
        <p:xfrm>
          <a:off x="5207630" y="2790825"/>
          <a:ext cx="5239184" cy="2373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50" name="그룹 49">
            <a:extLst>
              <a:ext uri="{FF2B5EF4-FFF2-40B4-BE49-F238E27FC236}">
                <a16:creationId xmlns:a16="http://schemas.microsoft.com/office/drawing/2014/main" id="{006CECD3-04B3-4F82-9A73-1E22EA006688}"/>
              </a:ext>
            </a:extLst>
          </p:cNvPr>
          <p:cNvGrpSpPr/>
          <p:nvPr/>
        </p:nvGrpSpPr>
        <p:grpSpPr>
          <a:xfrm>
            <a:off x="6128018" y="1647034"/>
            <a:ext cx="946205" cy="832449"/>
            <a:chOff x="6128018" y="1647034"/>
            <a:chExt cx="946205" cy="83244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2AC9C7B7-150D-4F09-8BE0-066B7B9DDC7A}"/>
                </a:ext>
              </a:extLst>
            </p:cNvPr>
            <p:cNvSpPr/>
            <p:nvPr/>
          </p:nvSpPr>
          <p:spPr>
            <a:xfrm>
              <a:off x="6128018" y="1647034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7" name="그림 46" descr="그리기이(가) 표시된 사진&#10;&#10;자동 생성된 설명">
              <a:extLst>
                <a:ext uri="{FF2B5EF4-FFF2-40B4-BE49-F238E27FC236}">
                  <a16:creationId xmlns:a16="http://schemas.microsoft.com/office/drawing/2014/main" id="{23C97A8C-79FD-48AE-A7A0-2B9BCCF30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9354" y="1770869"/>
              <a:ext cx="662055" cy="6548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7324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그리기, 방이(가) 표시된 사진&#10;&#10;자동 생성된 설명">
            <a:extLst>
              <a:ext uri="{FF2B5EF4-FFF2-40B4-BE49-F238E27FC236}">
                <a16:creationId xmlns:a16="http://schemas.microsoft.com/office/drawing/2014/main" id="{3DDE28AF-2F91-4989-B233-28852FA1B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0" y="325141"/>
            <a:ext cx="943085" cy="9430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A9AF3E-6306-4202-B210-8D451C2B959D}"/>
              </a:ext>
            </a:extLst>
          </p:cNvPr>
          <p:cNvSpPr txBox="1"/>
          <p:nvPr/>
        </p:nvSpPr>
        <p:spPr>
          <a:xfrm flipH="1">
            <a:off x="1713327" y="554068"/>
            <a:ext cx="5419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코로나종합상황센터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635CA-A2ED-4206-934D-54B5298D111D}"/>
              </a:ext>
            </a:extLst>
          </p:cNvPr>
          <p:cNvSpPr txBox="1"/>
          <p:nvPr/>
        </p:nvSpPr>
        <p:spPr>
          <a:xfrm flipH="1">
            <a:off x="6985642" y="554067"/>
            <a:ext cx="47265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UI </a:t>
            </a:r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3357262-4C3A-4F2E-B978-B81697698C88}"/>
              </a:ext>
            </a:extLst>
          </p:cNvPr>
          <p:cNvSpPr/>
          <p:nvPr/>
        </p:nvSpPr>
        <p:spPr>
          <a:xfrm>
            <a:off x="946204" y="1630243"/>
            <a:ext cx="9748299" cy="4969565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63B980C-8B7C-4D22-ACA2-F64D7DABC9AF}"/>
              </a:ext>
            </a:extLst>
          </p:cNvPr>
          <p:cNvGrpSpPr/>
          <p:nvPr/>
        </p:nvGrpSpPr>
        <p:grpSpPr>
          <a:xfrm>
            <a:off x="1228568" y="1861370"/>
            <a:ext cx="6195737" cy="769441"/>
            <a:chOff x="1228568" y="1861370"/>
            <a:chExt cx="6195737" cy="769441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43382CC-2A91-4F62-8575-79B05ED276A1}"/>
                </a:ext>
              </a:extLst>
            </p:cNvPr>
            <p:cNvSpPr/>
            <p:nvPr/>
          </p:nvSpPr>
          <p:spPr>
            <a:xfrm>
              <a:off x="1228568" y="1861370"/>
              <a:ext cx="4723075" cy="7694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2E234F0-96B3-4489-A95E-15C308352526}"/>
                </a:ext>
              </a:extLst>
            </p:cNvPr>
            <p:cNvSpPr txBox="1"/>
            <p:nvPr/>
          </p:nvSpPr>
          <p:spPr>
            <a:xfrm flipH="1">
              <a:off x="2057175" y="1953770"/>
              <a:ext cx="536713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코로나종합상황센터</a:t>
              </a:r>
            </a:p>
          </p:txBody>
        </p:sp>
        <p:pic>
          <p:nvPicPr>
            <p:cNvPr id="10" name="그림 9" descr="그리기, 방이(가) 표시된 사진&#10;&#10;자동 생성된 설명">
              <a:extLst>
                <a:ext uri="{FF2B5EF4-FFF2-40B4-BE49-F238E27FC236}">
                  <a16:creationId xmlns:a16="http://schemas.microsoft.com/office/drawing/2014/main" id="{96C65BB1-CA02-4203-9E41-3B468831C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9478" y="1902241"/>
              <a:ext cx="687697" cy="687697"/>
            </a:xfrm>
            <a:prstGeom prst="rect">
              <a:avLst/>
            </a:prstGeom>
          </p:spPr>
        </p:pic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9B22D20-3129-4B0A-A80B-7CBEC8D16CFA}"/>
              </a:ext>
            </a:extLst>
          </p:cNvPr>
          <p:cNvSpPr/>
          <p:nvPr/>
        </p:nvSpPr>
        <p:spPr>
          <a:xfrm>
            <a:off x="3136504" y="2682340"/>
            <a:ext cx="2815139" cy="503349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공적마스크 구매처 찾기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0BFCFE0-CCB8-4D67-AD6E-96233CE306D0}"/>
              </a:ext>
            </a:extLst>
          </p:cNvPr>
          <p:cNvSpPr/>
          <p:nvPr/>
        </p:nvSpPr>
        <p:spPr>
          <a:xfrm>
            <a:off x="1228568" y="3296032"/>
            <a:ext cx="1403314" cy="44108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경기도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5B7FD8E-ED05-409C-B6D6-C5C49D058B8E}"/>
              </a:ext>
            </a:extLst>
          </p:cNvPr>
          <p:cNvSpPr/>
          <p:nvPr/>
        </p:nvSpPr>
        <p:spPr>
          <a:xfrm>
            <a:off x="2894269" y="3296032"/>
            <a:ext cx="1403314" cy="44108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시흥시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1C46AFE-C6D1-4795-8C0C-62A27C53D6C1}"/>
              </a:ext>
            </a:extLst>
          </p:cNvPr>
          <p:cNvSpPr/>
          <p:nvPr/>
        </p:nvSpPr>
        <p:spPr>
          <a:xfrm>
            <a:off x="4544073" y="3296032"/>
            <a:ext cx="1403314" cy="44108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정왕동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FE05424-C508-407D-860E-20166E14F6AC}"/>
              </a:ext>
            </a:extLst>
          </p:cNvPr>
          <p:cNvSpPr/>
          <p:nvPr/>
        </p:nvSpPr>
        <p:spPr>
          <a:xfrm>
            <a:off x="1224312" y="3847457"/>
            <a:ext cx="4723075" cy="257719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097B7C40-5249-4BC9-8297-A83C38B39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2263" y="2684151"/>
            <a:ext cx="3977355" cy="1975313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D65124F7-3E70-448B-8F15-47C7F071C846}"/>
              </a:ext>
            </a:extLst>
          </p:cNvPr>
          <p:cNvSpPr/>
          <p:nvPr/>
        </p:nvSpPr>
        <p:spPr>
          <a:xfrm>
            <a:off x="6372159" y="4733018"/>
            <a:ext cx="3248919" cy="178869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D5D806E-D8F3-46A9-9403-E00BBA26AA13}"/>
              </a:ext>
            </a:extLst>
          </p:cNvPr>
          <p:cNvSpPr/>
          <p:nvPr/>
        </p:nvSpPr>
        <p:spPr>
          <a:xfrm>
            <a:off x="6498814" y="4851138"/>
            <a:ext cx="1125583" cy="31361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약국명</a:t>
            </a:r>
            <a:endParaRPr lang="ko-KR" altLang="en-US" sz="16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9EEBBA-8049-4C27-BBEC-AC8847070A8E}"/>
              </a:ext>
            </a:extLst>
          </p:cNvPr>
          <p:cNvSpPr/>
          <p:nvPr/>
        </p:nvSpPr>
        <p:spPr>
          <a:xfrm>
            <a:off x="6498814" y="5292989"/>
            <a:ext cx="1125583" cy="31361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전화번호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51D00ED-452C-4ED4-B871-34E58FC96550}"/>
              </a:ext>
            </a:extLst>
          </p:cNvPr>
          <p:cNvSpPr/>
          <p:nvPr/>
        </p:nvSpPr>
        <p:spPr>
          <a:xfrm>
            <a:off x="6496601" y="5734840"/>
            <a:ext cx="1125583" cy="31361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재고량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A89C5AE-9732-4FEA-AF42-F09CC472EA22}"/>
              </a:ext>
            </a:extLst>
          </p:cNvPr>
          <p:cNvSpPr/>
          <p:nvPr/>
        </p:nvSpPr>
        <p:spPr>
          <a:xfrm>
            <a:off x="6496601" y="6147126"/>
            <a:ext cx="1125583" cy="31361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주소</a:t>
            </a: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23731D2-C125-4A5F-B0A7-55B6BB959C34}"/>
              </a:ext>
            </a:extLst>
          </p:cNvPr>
          <p:cNvGrpSpPr/>
          <p:nvPr/>
        </p:nvGrpSpPr>
        <p:grpSpPr>
          <a:xfrm>
            <a:off x="6128018" y="1647034"/>
            <a:ext cx="946205" cy="832449"/>
            <a:chOff x="6128018" y="1647034"/>
            <a:chExt cx="946205" cy="832449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B3D0A7C0-8962-489C-92CB-AC1B8A2FBC73}"/>
                </a:ext>
              </a:extLst>
            </p:cNvPr>
            <p:cNvSpPr/>
            <p:nvPr/>
          </p:nvSpPr>
          <p:spPr>
            <a:xfrm>
              <a:off x="6128018" y="1647034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8" name="그림 37" descr="그리기이(가) 표시된 사진&#10;&#10;자동 생성된 설명">
              <a:extLst>
                <a:ext uri="{FF2B5EF4-FFF2-40B4-BE49-F238E27FC236}">
                  <a16:creationId xmlns:a16="http://schemas.microsoft.com/office/drawing/2014/main" id="{57F284F5-309B-420D-A514-E41CBD3F2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9354" y="1770869"/>
              <a:ext cx="662055" cy="654889"/>
            </a:xfrm>
            <a:prstGeom prst="rect">
              <a:avLst/>
            </a:prstGeom>
          </p:spPr>
        </p:pic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4361CE5-F3FD-47B4-A43A-513F639D394F}"/>
              </a:ext>
            </a:extLst>
          </p:cNvPr>
          <p:cNvGrpSpPr/>
          <p:nvPr/>
        </p:nvGrpSpPr>
        <p:grpSpPr>
          <a:xfrm>
            <a:off x="7321341" y="1647035"/>
            <a:ext cx="946205" cy="832449"/>
            <a:chOff x="7321341" y="1647035"/>
            <a:chExt cx="946205" cy="832449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939FCCC1-6C50-4686-86C6-3474FBFA621D}"/>
                </a:ext>
              </a:extLst>
            </p:cNvPr>
            <p:cNvSpPr/>
            <p:nvPr/>
          </p:nvSpPr>
          <p:spPr>
            <a:xfrm>
              <a:off x="7321341" y="1647035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1" name="그림 40" descr="개체, 표지판, 시계, 그리기이(가) 표시된 사진&#10;&#10;자동 생성된 설명">
              <a:extLst>
                <a:ext uri="{FF2B5EF4-FFF2-40B4-BE49-F238E27FC236}">
                  <a16:creationId xmlns:a16="http://schemas.microsoft.com/office/drawing/2014/main" id="{F5B65CDB-1BA4-4DF1-979E-BED0923CE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722" y="1656316"/>
              <a:ext cx="769442" cy="769442"/>
            </a:xfrm>
            <a:prstGeom prst="rect">
              <a:avLst/>
            </a:prstGeom>
          </p:spPr>
        </p:pic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566A2B5-7BB4-4E91-B45A-57A171A44E52}"/>
              </a:ext>
            </a:extLst>
          </p:cNvPr>
          <p:cNvGrpSpPr/>
          <p:nvPr/>
        </p:nvGrpSpPr>
        <p:grpSpPr>
          <a:xfrm>
            <a:off x="8535241" y="1638107"/>
            <a:ext cx="946205" cy="832449"/>
            <a:chOff x="8535241" y="1638107"/>
            <a:chExt cx="946205" cy="832449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85350413-A602-4F8F-9431-86526EE1E935}"/>
                </a:ext>
              </a:extLst>
            </p:cNvPr>
            <p:cNvSpPr/>
            <p:nvPr/>
          </p:nvSpPr>
          <p:spPr>
            <a:xfrm>
              <a:off x="8535241" y="1638107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4" name="그림 43" descr="창문이(가) 표시된 사진&#10;&#10;자동 생성된 설명">
              <a:extLst>
                <a:ext uri="{FF2B5EF4-FFF2-40B4-BE49-F238E27FC236}">
                  <a16:creationId xmlns:a16="http://schemas.microsoft.com/office/drawing/2014/main" id="{9D9AC621-63E8-4652-B1ED-64A6C2DEC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612641" y="1679152"/>
              <a:ext cx="791404" cy="791404"/>
            </a:xfrm>
            <a:prstGeom prst="rect">
              <a:avLst/>
            </a:prstGeom>
          </p:spPr>
        </p:pic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1DAAC176-7429-482F-A2E6-284371F5F704}"/>
              </a:ext>
            </a:extLst>
          </p:cNvPr>
          <p:cNvGrpSpPr/>
          <p:nvPr/>
        </p:nvGrpSpPr>
        <p:grpSpPr>
          <a:xfrm>
            <a:off x="9748298" y="1632571"/>
            <a:ext cx="946205" cy="832449"/>
            <a:chOff x="9748298" y="1632571"/>
            <a:chExt cx="946205" cy="832449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68FBDEA1-9A46-4923-8C3C-4C8A60E8EC17}"/>
                </a:ext>
              </a:extLst>
            </p:cNvPr>
            <p:cNvSpPr/>
            <p:nvPr/>
          </p:nvSpPr>
          <p:spPr>
            <a:xfrm>
              <a:off x="9748298" y="1632571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7" name="그림 46" descr="시계이(가) 표시된 사진&#10;&#10;자동 생성된 설명">
              <a:extLst>
                <a:ext uri="{FF2B5EF4-FFF2-40B4-BE49-F238E27FC236}">
                  <a16:creationId xmlns:a16="http://schemas.microsoft.com/office/drawing/2014/main" id="{1A6D5F97-D05F-4028-8C88-6FAF850CE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6945" y="1671287"/>
              <a:ext cx="790098" cy="791405"/>
            </a:xfrm>
            <a:prstGeom prst="rect">
              <a:avLst/>
            </a:prstGeom>
          </p:spPr>
        </p:pic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8D351FE-F279-42AB-8468-CE547D2F5891}"/>
              </a:ext>
            </a:extLst>
          </p:cNvPr>
          <p:cNvSpPr/>
          <p:nvPr/>
        </p:nvSpPr>
        <p:spPr>
          <a:xfrm>
            <a:off x="9738891" y="5768523"/>
            <a:ext cx="946205" cy="8324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7881C77C-C5A6-4759-8837-EE2DBE7374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2968" y="5891646"/>
            <a:ext cx="782112" cy="699911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C1FA3C57-3EE3-4DFB-8BF7-C3B71030D6F4}"/>
              </a:ext>
            </a:extLst>
          </p:cNvPr>
          <p:cNvSpPr txBox="1"/>
          <p:nvPr/>
        </p:nvSpPr>
        <p:spPr>
          <a:xfrm>
            <a:off x="7740227" y="4826196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XX</a:t>
            </a:r>
            <a:r>
              <a:rPr lang="ko-KR" altLang="en-US" sz="1600" dirty="0"/>
              <a:t>약국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04BEEF8-79D3-4036-94A2-014CA2EACDE7}"/>
              </a:ext>
            </a:extLst>
          </p:cNvPr>
          <p:cNvSpPr txBox="1"/>
          <p:nvPr/>
        </p:nvSpPr>
        <p:spPr>
          <a:xfrm>
            <a:off x="7794443" y="5280518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031-XXX-XXXX</a:t>
            </a:r>
            <a:endParaRPr lang="ko-KR" altLang="en-US" sz="16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F6545E2-E898-49AB-A928-F55584B1CDC8}"/>
              </a:ext>
            </a:extLst>
          </p:cNvPr>
          <p:cNvSpPr txBox="1"/>
          <p:nvPr/>
        </p:nvSpPr>
        <p:spPr>
          <a:xfrm>
            <a:off x="7829740" y="5742940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20</a:t>
            </a:r>
            <a:endParaRPr lang="ko-KR" altLang="en-US" sz="16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911A1C7-98AF-43C2-8B30-74DC3E5B9F62}"/>
              </a:ext>
            </a:extLst>
          </p:cNvPr>
          <p:cNvSpPr txBox="1"/>
          <p:nvPr/>
        </p:nvSpPr>
        <p:spPr>
          <a:xfrm>
            <a:off x="7829739" y="6143573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정왕동</a:t>
            </a:r>
            <a:r>
              <a:rPr lang="ko-KR" altLang="en-US" sz="1600" dirty="0"/>
              <a:t> </a:t>
            </a:r>
            <a:r>
              <a:rPr lang="en-US" altLang="ko-KR" sz="1600" dirty="0"/>
              <a:t>23XX-X</a:t>
            </a:r>
            <a:endParaRPr lang="ko-KR" altLang="en-US" sz="16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866F19F-E908-4423-B6C1-C19B910E65E8}"/>
              </a:ext>
            </a:extLst>
          </p:cNvPr>
          <p:cNvSpPr txBox="1"/>
          <p:nvPr/>
        </p:nvSpPr>
        <p:spPr>
          <a:xfrm>
            <a:off x="1341163" y="3970131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XX</a:t>
            </a:r>
            <a:r>
              <a:rPr lang="ko-KR" altLang="en-US" sz="1600" dirty="0"/>
              <a:t>약국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C3BBCD6-F14C-4932-A027-28EC8120402B}"/>
              </a:ext>
            </a:extLst>
          </p:cNvPr>
          <p:cNvSpPr txBox="1"/>
          <p:nvPr/>
        </p:nvSpPr>
        <p:spPr>
          <a:xfrm>
            <a:off x="2213577" y="3945897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031-XXX-XXXX</a:t>
            </a:r>
            <a:endParaRPr lang="ko-KR" altLang="en-US" sz="16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42C7674-0164-4267-981A-4B0DD046F8DC}"/>
              </a:ext>
            </a:extLst>
          </p:cNvPr>
          <p:cNvSpPr txBox="1"/>
          <p:nvPr/>
        </p:nvSpPr>
        <p:spPr>
          <a:xfrm>
            <a:off x="3855668" y="3945748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20</a:t>
            </a:r>
            <a:endParaRPr lang="ko-KR" altLang="en-US" sz="16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BCAFB04-AF0A-4D3C-A402-C862B512964C}"/>
              </a:ext>
            </a:extLst>
          </p:cNvPr>
          <p:cNvSpPr txBox="1"/>
          <p:nvPr/>
        </p:nvSpPr>
        <p:spPr>
          <a:xfrm>
            <a:off x="4230384" y="3968031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정왕동</a:t>
            </a:r>
            <a:r>
              <a:rPr lang="ko-KR" altLang="en-US" sz="1600" dirty="0"/>
              <a:t> </a:t>
            </a:r>
            <a:r>
              <a:rPr lang="en-US" altLang="ko-KR" sz="1600" dirty="0"/>
              <a:t>23XX-X</a:t>
            </a:r>
            <a:endParaRPr lang="ko-KR" altLang="en-US" sz="16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584401-C98E-449E-AC6D-AAABD2A5007F}"/>
              </a:ext>
            </a:extLst>
          </p:cNvPr>
          <p:cNvSpPr txBox="1"/>
          <p:nvPr/>
        </p:nvSpPr>
        <p:spPr>
          <a:xfrm>
            <a:off x="1303291" y="4288928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XX</a:t>
            </a:r>
            <a:r>
              <a:rPr lang="ko-KR" altLang="en-US" sz="1600" dirty="0"/>
              <a:t>약국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09B3B6F-D9FC-4C1C-BC0C-7235518ECC4E}"/>
              </a:ext>
            </a:extLst>
          </p:cNvPr>
          <p:cNvSpPr txBox="1"/>
          <p:nvPr/>
        </p:nvSpPr>
        <p:spPr>
          <a:xfrm>
            <a:off x="2213577" y="4280041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031-XXX-XXXX</a:t>
            </a:r>
            <a:endParaRPr lang="ko-KR" altLang="en-US" sz="16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E021A25-4F72-41B9-BB1F-CC25E45242EA}"/>
              </a:ext>
            </a:extLst>
          </p:cNvPr>
          <p:cNvSpPr txBox="1"/>
          <p:nvPr/>
        </p:nvSpPr>
        <p:spPr>
          <a:xfrm>
            <a:off x="3820150" y="4273291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20</a:t>
            </a:r>
            <a:endParaRPr lang="ko-KR" altLang="en-US" sz="16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798D4ED-C561-4172-A4AB-4B2117F8FAB9}"/>
              </a:ext>
            </a:extLst>
          </p:cNvPr>
          <p:cNvSpPr txBox="1"/>
          <p:nvPr/>
        </p:nvSpPr>
        <p:spPr>
          <a:xfrm>
            <a:off x="4207724" y="4333353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정왕동</a:t>
            </a:r>
            <a:r>
              <a:rPr lang="ko-KR" altLang="en-US" sz="1600" dirty="0"/>
              <a:t> </a:t>
            </a:r>
            <a:r>
              <a:rPr lang="en-US" altLang="ko-KR" sz="1600" dirty="0"/>
              <a:t>23XX-X</a:t>
            </a:r>
            <a:endParaRPr lang="ko-KR" altLang="en-US" sz="16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F2EAC9D-2083-4862-A315-D1BE1D50A1AF}"/>
              </a:ext>
            </a:extLst>
          </p:cNvPr>
          <p:cNvSpPr txBox="1"/>
          <p:nvPr/>
        </p:nvSpPr>
        <p:spPr>
          <a:xfrm>
            <a:off x="1303291" y="4663137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XX</a:t>
            </a:r>
            <a:r>
              <a:rPr lang="ko-KR" altLang="en-US" sz="1600" dirty="0"/>
              <a:t>약국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3432DB2-D627-4F87-9A95-3DCD2CC322AF}"/>
              </a:ext>
            </a:extLst>
          </p:cNvPr>
          <p:cNvSpPr txBox="1"/>
          <p:nvPr/>
        </p:nvSpPr>
        <p:spPr>
          <a:xfrm>
            <a:off x="2182698" y="4631899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031-XXX-XXXX</a:t>
            </a:r>
            <a:endParaRPr lang="ko-KR" altLang="en-US" sz="16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8587272-536F-4540-B77D-063DAFE8721A}"/>
              </a:ext>
            </a:extLst>
          </p:cNvPr>
          <p:cNvSpPr txBox="1"/>
          <p:nvPr/>
        </p:nvSpPr>
        <p:spPr>
          <a:xfrm>
            <a:off x="3818246" y="4644178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20</a:t>
            </a:r>
            <a:endParaRPr lang="ko-KR" altLang="en-US" sz="16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0C1450C-8253-484F-9424-2BC9296F3998}"/>
              </a:ext>
            </a:extLst>
          </p:cNvPr>
          <p:cNvSpPr txBox="1"/>
          <p:nvPr/>
        </p:nvSpPr>
        <p:spPr>
          <a:xfrm>
            <a:off x="4216472" y="4687901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정왕동</a:t>
            </a:r>
            <a:r>
              <a:rPr lang="ko-KR" altLang="en-US" sz="1600" dirty="0"/>
              <a:t> </a:t>
            </a:r>
            <a:r>
              <a:rPr lang="en-US" altLang="ko-KR" sz="1600" dirty="0"/>
              <a:t>23XX-X</a:t>
            </a:r>
            <a:endParaRPr lang="ko-KR" altLang="en-US" sz="16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9C6B3A2-80F8-4D14-A129-DF1CEA130760}"/>
              </a:ext>
            </a:extLst>
          </p:cNvPr>
          <p:cNvSpPr txBox="1"/>
          <p:nvPr/>
        </p:nvSpPr>
        <p:spPr>
          <a:xfrm>
            <a:off x="1294833" y="5010577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XX</a:t>
            </a:r>
            <a:r>
              <a:rPr lang="ko-KR" altLang="en-US" sz="1600" dirty="0"/>
              <a:t>약국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E449CDB-1FFB-4754-8E44-966CC3FD805C}"/>
              </a:ext>
            </a:extLst>
          </p:cNvPr>
          <p:cNvSpPr txBox="1"/>
          <p:nvPr/>
        </p:nvSpPr>
        <p:spPr>
          <a:xfrm>
            <a:off x="2167246" y="5017038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031-XXX-XXXX</a:t>
            </a:r>
            <a:endParaRPr lang="ko-KR" altLang="en-US" sz="16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6B8068D-1079-4488-BEF5-2EAA34EB32DD}"/>
              </a:ext>
            </a:extLst>
          </p:cNvPr>
          <p:cNvSpPr txBox="1"/>
          <p:nvPr/>
        </p:nvSpPr>
        <p:spPr>
          <a:xfrm>
            <a:off x="3834220" y="5036088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20</a:t>
            </a:r>
            <a:endParaRPr lang="ko-KR" altLang="en-US" sz="16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E051B3F-93A0-43EE-AB3E-86956F6CA624}"/>
              </a:ext>
            </a:extLst>
          </p:cNvPr>
          <p:cNvSpPr txBox="1"/>
          <p:nvPr/>
        </p:nvSpPr>
        <p:spPr>
          <a:xfrm>
            <a:off x="4212888" y="5034872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정왕동</a:t>
            </a:r>
            <a:r>
              <a:rPr lang="ko-KR" altLang="en-US" sz="1600" dirty="0"/>
              <a:t> </a:t>
            </a:r>
            <a:r>
              <a:rPr lang="en-US" altLang="ko-KR" sz="1600" dirty="0"/>
              <a:t>23XX-X</a:t>
            </a:r>
            <a:endParaRPr lang="ko-KR" altLang="en-US" sz="16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A3F43BA-7B96-4056-8DFD-5685939DC9CE}"/>
              </a:ext>
            </a:extLst>
          </p:cNvPr>
          <p:cNvSpPr txBox="1"/>
          <p:nvPr/>
        </p:nvSpPr>
        <p:spPr>
          <a:xfrm>
            <a:off x="1312222" y="5346913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XX</a:t>
            </a:r>
            <a:r>
              <a:rPr lang="ko-KR" altLang="en-US" sz="1600" dirty="0"/>
              <a:t>약국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BDDFCC1-4B50-417C-9DAA-735DC42A6D45}"/>
              </a:ext>
            </a:extLst>
          </p:cNvPr>
          <p:cNvSpPr txBox="1"/>
          <p:nvPr/>
        </p:nvSpPr>
        <p:spPr>
          <a:xfrm>
            <a:off x="2184635" y="5347062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031-XXX-XXXX</a:t>
            </a:r>
            <a:endParaRPr lang="ko-KR" altLang="en-US" sz="16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B52B779-C612-4D90-9FF2-23C27AE5AB34}"/>
              </a:ext>
            </a:extLst>
          </p:cNvPr>
          <p:cNvSpPr txBox="1"/>
          <p:nvPr/>
        </p:nvSpPr>
        <p:spPr>
          <a:xfrm>
            <a:off x="3839384" y="5346913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20</a:t>
            </a:r>
            <a:endParaRPr lang="ko-KR" altLang="en-US" sz="16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F62CBC8-2E03-4221-AF98-C6DAC6E87546}"/>
              </a:ext>
            </a:extLst>
          </p:cNvPr>
          <p:cNvSpPr txBox="1"/>
          <p:nvPr/>
        </p:nvSpPr>
        <p:spPr>
          <a:xfrm>
            <a:off x="4212888" y="5362415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정왕동</a:t>
            </a:r>
            <a:r>
              <a:rPr lang="ko-KR" altLang="en-US" sz="1600" dirty="0"/>
              <a:t> </a:t>
            </a:r>
            <a:r>
              <a:rPr lang="en-US" altLang="ko-KR" sz="1600" dirty="0"/>
              <a:t>23XX-X</a:t>
            </a:r>
            <a:endParaRPr lang="ko-KR" altLang="en-US" sz="16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DDB8F14-0C3A-4BEF-B0D5-7C26A036456A}"/>
              </a:ext>
            </a:extLst>
          </p:cNvPr>
          <p:cNvSpPr txBox="1"/>
          <p:nvPr/>
        </p:nvSpPr>
        <p:spPr>
          <a:xfrm>
            <a:off x="1321770" y="5676788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XX</a:t>
            </a:r>
            <a:r>
              <a:rPr lang="ko-KR" altLang="en-US" sz="1600" dirty="0"/>
              <a:t>약국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E040ADC-CE67-487A-AA43-972701451FC8}"/>
              </a:ext>
            </a:extLst>
          </p:cNvPr>
          <p:cNvSpPr txBox="1"/>
          <p:nvPr/>
        </p:nvSpPr>
        <p:spPr>
          <a:xfrm>
            <a:off x="2194183" y="5676937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031-XXX-XXXX</a:t>
            </a:r>
            <a:endParaRPr lang="ko-KR" altLang="en-US" sz="16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D3291B3-B601-48F7-9C26-7AA4335A1568}"/>
              </a:ext>
            </a:extLst>
          </p:cNvPr>
          <p:cNvSpPr txBox="1"/>
          <p:nvPr/>
        </p:nvSpPr>
        <p:spPr>
          <a:xfrm>
            <a:off x="3848932" y="5676788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20</a:t>
            </a:r>
            <a:endParaRPr lang="ko-KR" altLang="en-US" sz="16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BC5335E-FEDF-4E31-8BF6-67B96FD56F0D}"/>
              </a:ext>
            </a:extLst>
          </p:cNvPr>
          <p:cNvSpPr txBox="1"/>
          <p:nvPr/>
        </p:nvSpPr>
        <p:spPr>
          <a:xfrm>
            <a:off x="4222436" y="5684203"/>
            <a:ext cx="1744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정왕동</a:t>
            </a:r>
            <a:r>
              <a:rPr lang="ko-KR" altLang="en-US" sz="1600" dirty="0"/>
              <a:t> </a:t>
            </a:r>
            <a:r>
              <a:rPr lang="en-US" altLang="ko-KR" sz="1600" dirty="0"/>
              <a:t>23XX-X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538342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그리기, 방이(가) 표시된 사진&#10;&#10;자동 생성된 설명">
            <a:extLst>
              <a:ext uri="{FF2B5EF4-FFF2-40B4-BE49-F238E27FC236}">
                <a16:creationId xmlns:a16="http://schemas.microsoft.com/office/drawing/2014/main" id="{3DDE28AF-2F91-4989-B233-28852FA1B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0" y="325141"/>
            <a:ext cx="943085" cy="9430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A9AF3E-6306-4202-B210-8D451C2B959D}"/>
              </a:ext>
            </a:extLst>
          </p:cNvPr>
          <p:cNvSpPr txBox="1"/>
          <p:nvPr/>
        </p:nvSpPr>
        <p:spPr>
          <a:xfrm flipH="1">
            <a:off x="1713327" y="554068"/>
            <a:ext cx="5419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코로나종합상황센터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635CA-A2ED-4206-934D-54B5298D111D}"/>
              </a:ext>
            </a:extLst>
          </p:cNvPr>
          <p:cNvSpPr txBox="1"/>
          <p:nvPr/>
        </p:nvSpPr>
        <p:spPr>
          <a:xfrm flipH="1">
            <a:off x="6985642" y="554067"/>
            <a:ext cx="47265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UI </a:t>
            </a:r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B874BB0-3C44-46E6-8D09-2408146F8A6B}"/>
              </a:ext>
            </a:extLst>
          </p:cNvPr>
          <p:cNvSpPr/>
          <p:nvPr/>
        </p:nvSpPr>
        <p:spPr>
          <a:xfrm>
            <a:off x="946204" y="1630243"/>
            <a:ext cx="9748299" cy="4969565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E74F83E-60AA-4DF6-A7DD-75ACC8A18007}"/>
              </a:ext>
            </a:extLst>
          </p:cNvPr>
          <p:cNvGrpSpPr/>
          <p:nvPr/>
        </p:nvGrpSpPr>
        <p:grpSpPr>
          <a:xfrm>
            <a:off x="1228568" y="1861370"/>
            <a:ext cx="6195737" cy="769441"/>
            <a:chOff x="1228568" y="1861370"/>
            <a:chExt cx="6195737" cy="769441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AC24B5E-8632-4294-BE79-A3D728952171}"/>
                </a:ext>
              </a:extLst>
            </p:cNvPr>
            <p:cNvSpPr/>
            <p:nvPr/>
          </p:nvSpPr>
          <p:spPr>
            <a:xfrm>
              <a:off x="1228568" y="1861370"/>
              <a:ext cx="4723075" cy="7694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E2C899C-9BCA-46FF-B104-F7B8B1DAB159}"/>
                </a:ext>
              </a:extLst>
            </p:cNvPr>
            <p:cNvSpPr txBox="1"/>
            <p:nvPr/>
          </p:nvSpPr>
          <p:spPr>
            <a:xfrm flipH="1">
              <a:off x="2057175" y="1953770"/>
              <a:ext cx="536713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코로나종합상황센터</a:t>
              </a:r>
            </a:p>
          </p:txBody>
        </p:sp>
        <p:pic>
          <p:nvPicPr>
            <p:cNvPr id="11" name="그림 10" descr="그리기, 방이(가) 표시된 사진&#10;&#10;자동 생성된 설명">
              <a:extLst>
                <a:ext uri="{FF2B5EF4-FFF2-40B4-BE49-F238E27FC236}">
                  <a16:creationId xmlns:a16="http://schemas.microsoft.com/office/drawing/2014/main" id="{AF6EC6CE-FB83-46EC-8BDA-6C524B58E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9478" y="1902241"/>
              <a:ext cx="687697" cy="687697"/>
            </a:xfrm>
            <a:prstGeom prst="rect">
              <a:avLst/>
            </a:prstGeom>
          </p:spPr>
        </p:pic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B502EA3-7EF9-430A-8789-EBA864E9463E}"/>
              </a:ext>
            </a:extLst>
          </p:cNvPr>
          <p:cNvSpPr/>
          <p:nvPr/>
        </p:nvSpPr>
        <p:spPr>
          <a:xfrm>
            <a:off x="3136504" y="2682340"/>
            <a:ext cx="2815139" cy="503349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방역 물품 쇼핑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7FB747C-637B-44A5-8F10-8E0EED629B35}"/>
              </a:ext>
            </a:extLst>
          </p:cNvPr>
          <p:cNvGrpSpPr/>
          <p:nvPr/>
        </p:nvGrpSpPr>
        <p:grpSpPr>
          <a:xfrm>
            <a:off x="6128018" y="1647034"/>
            <a:ext cx="946205" cy="832449"/>
            <a:chOff x="6128018" y="1647034"/>
            <a:chExt cx="946205" cy="83244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D61811B-0BDC-4ED0-A91F-A81A9C5B1253}"/>
                </a:ext>
              </a:extLst>
            </p:cNvPr>
            <p:cNvSpPr/>
            <p:nvPr/>
          </p:nvSpPr>
          <p:spPr>
            <a:xfrm>
              <a:off x="6128018" y="1647034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5" name="그림 14" descr="그리기이(가) 표시된 사진&#10;&#10;자동 생성된 설명">
              <a:extLst>
                <a:ext uri="{FF2B5EF4-FFF2-40B4-BE49-F238E27FC236}">
                  <a16:creationId xmlns:a16="http://schemas.microsoft.com/office/drawing/2014/main" id="{90057DD6-6958-42D5-BC34-0BC8C3FA74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9354" y="1770869"/>
              <a:ext cx="662055" cy="654889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4BAA5BF-E30B-44C7-B0D9-15E4E9C3C29E}"/>
              </a:ext>
            </a:extLst>
          </p:cNvPr>
          <p:cNvGrpSpPr/>
          <p:nvPr/>
        </p:nvGrpSpPr>
        <p:grpSpPr>
          <a:xfrm>
            <a:off x="7321341" y="1647035"/>
            <a:ext cx="946205" cy="832449"/>
            <a:chOff x="7321341" y="1647035"/>
            <a:chExt cx="946205" cy="832449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A84CE6F-A03C-4750-B03E-6796690CE501}"/>
                </a:ext>
              </a:extLst>
            </p:cNvPr>
            <p:cNvSpPr/>
            <p:nvPr/>
          </p:nvSpPr>
          <p:spPr>
            <a:xfrm>
              <a:off x="7321341" y="1647035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8" name="그림 17" descr="개체, 표지판, 시계, 그리기이(가) 표시된 사진&#10;&#10;자동 생성된 설명">
              <a:extLst>
                <a:ext uri="{FF2B5EF4-FFF2-40B4-BE49-F238E27FC236}">
                  <a16:creationId xmlns:a16="http://schemas.microsoft.com/office/drawing/2014/main" id="{DB846E62-2CD4-412D-8F4F-537990E45D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722" y="1656316"/>
              <a:ext cx="769442" cy="769442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66F49A3-0F6A-40B3-846C-E93F8372F4C1}"/>
              </a:ext>
            </a:extLst>
          </p:cNvPr>
          <p:cNvGrpSpPr/>
          <p:nvPr/>
        </p:nvGrpSpPr>
        <p:grpSpPr>
          <a:xfrm>
            <a:off x="8535241" y="1638107"/>
            <a:ext cx="946205" cy="832449"/>
            <a:chOff x="8535241" y="1638107"/>
            <a:chExt cx="946205" cy="832449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671B392-A919-4131-BA7F-44DFE0622250}"/>
                </a:ext>
              </a:extLst>
            </p:cNvPr>
            <p:cNvSpPr/>
            <p:nvPr/>
          </p:nvSpPr>
          <p:spPr>
            <a:xfrm>
              <a:off x="8535241" y="1638107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1" name="그림 20" descr="창문이(가) 표시된 사진&#10;&#10;자동 생성된 설명">
              <a:extLst>
                <a:ext uri="{FF2B5EF4-FFF2-40B4-BE49-F238E27FC236}">
                  <a16:creationId xmlns:a16="http://schemas.microsoft.com/office/drawing/2014/main" id="{7C23216D-B4D0-48DC-AEBD-44BBC503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612641" y="1679152"/>
              <a:ext cx="791404" cy="791404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194EFF-AC1F-43E4-9B98-126659860DF9}"/>
              </a:ext>
            </a:extLst>
          </p:cNvPr>
          <p:cNvGrpSpPr/>
          <p:nvPr/>
        </p:nvGrpSpPr>
        <p:grpSpPr>
          <a:xfrm>
            <a:off x="9748298" y="1632571"/>
            <a:ext cx="946205" cy="832449"/>
            <a:chOff x="9748298" y="1632571"/>
            <a:chExt cx="946205" cy="832449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69A61907-2461-44B9-BD26-8DB2F4640D71}"/>
                </a:ext>
              </a:extLst>
            </p:cNvPr>
            <p:cNvSpPr/>
            <p:nvPr/>
          </p:nvSpPr>
          <p:spPr>
            <a:xfrm>
              <a:off x="9748298" y="1632571"/>
              <a:ext cx="946205" cy="83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4" name="그림 23" descr="시계이(가) 표시된 사진&#10;&#10;자동 생성된 설명">
              <a:extLst>
                <a:ext uri="{FF2B5EF4-FFF2-40B4-BE49-F238E27FC236}">
                  <a16:creationId xmlns:a16="http://schemas.microsoft.com/office/drawing/2014/main" id="{84200A44-43D0-46D4-9F59-0C761850A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6945" y="1671287"/>
              <a:ext cx="790098" cy="791405"/>
            </a:xfrm>
            <a:prstGeom prst="rect">
              <a:avLst/>
            </a:prstGeom>
          </p:spPr>
        </p:pic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A5CD488-2CA2-47B1-B47B-B2209CDB846B}"/>
              </a:ext>
            </a:extLst>
          </p:cNvPr>
          <p:cNvSpPr/>
          <p:nvPr/>
        </p:nvSpPr>
        <p:spPr>
          <a:xfrm>
            <a:off x="1228568" y="3296032"/>
            <a:ext cx="1403314" cy="4410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마스크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9368245-398B-4C22-B020-6757A1F7A9DA}"/>
              </a:ext>
            </a:extLst>
          </p:cNvPr>
          <p:cNvSpPr/>
          <p:nvPr/>
        </p:nvSpPr>
        <p:spPr>
          <a:xfrm>
            <a:off x="2894269" y="3296032"/>
            <a:ext cx="1403314" cy="4410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손소독제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6EC5FFA-0EA9-4AC9-8DE5-D6A1EC7CC5D4}"/>
              </a:ext>
            </a:extLst>
          </p:cNvPr>
          <p:cNvSpPr/>
          <p:nvPr/>
        </p:nvSpPr>
        <p:spPr>
          <a:xfrm>
            <a:off x="4544073" y="3296032"/>
            <a:ext cx="1403314" cy="4410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체온계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B5A043F-F00D-4DFE-AB85-9C9766CF8ACD}"/>
              </a:ext>
            </a:extLst>
          </p:cNvPr>
          <p:cNvSpPr/>
          <p:nvPr/>
        </p:nvSpPr>
        <p:spPr>
          <a:xfrm>
            <a:off x="1224312" y="3847457"/>
            <a:ext cx="9279361" cy="257719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CD0F4F-74CE-4AD5-8611-E79B204FD3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4736" y="3861920"/>
            <a:ext cx="5354445" cy="2562734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28F82FDB-561B-4912-AC5F-7541D02352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312" y="3847456"/>
            <a:ext cx="3880424" cy="256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227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 descr="스크린샷, 모니터, 화면, 앉아있는이(가) 표시된 사진&#10;&#10;자동 생성된 설명">
            <a:extLst>
              <a:ext uri="{FF2B5EF4-FFF2-40B4-BE49-F238E27FC236}">
                <a16:creationId xmlns:a16="http://schemas.microsoft.com/office/drawing/2014/main" id="{CA9AB09D-1AF7-4499-BD76-7F4044588D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382" y="0"/>
            <a:ext cx="500461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C3D8C5-AA7F-4FFE-A951-E51DF8D3A8D6}"/>
              </a:ext>
            </a:extLst>
          </p:cNvPr>
          <p:cNvSpPr txBox="1"/>
          <p:nvPr/>
        </p:nvSpPr>
        <p:spPr>
          <a:xfrm flipH="1">
            <a:off x="1698140" y="542535"/>
            <a:ext cx="5419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코로나종합상황센터</a:t>
            </a:r>
          </a:p>
        </p:txBody>
      </p:sp>
      <p:pic>
        <p:nvPicPr>
          <p:cNvPr id="5" name="그림 4" descr="그리기, 방이(가) 표시된 사진&#10;&#10;자동 생성된 설명">
            <a:extLst>
              <a:ext uri="{FF2B5EF4-FFF2-40B4-BE49-F238E27FC236}">
                <a16:creationId xmlns:a16="http://schemas.microsoft.com/office/drawing/2014/main" id="{1453F7AF-F6BF-48DB-A76C-D1413E4F63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0" y="325141"/>
            <a:ext cx="943085" cy="9430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476E25-1313-4F64-8A3E-CF42341D8BC4}"/>
              </a:ext>
            </a:extLst>
          </p:cNvPr>
          <p:cNvSpPr txBox="1"/>
          <p:nvPr/>
        </p:nvSpPr>
        <p:spPr>
          <a:xfrm flipH="1">
            <a:off x="7315202" y="542534"/>
            <a:ext cx="32969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구현 기능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C452AD-B214-430F-9E95-3D52AC9B6137}"/>
              </a:ext>
            </a:extLst>
          </p:cNvPr>
          <p:cNvSpPr txBox="1"/>
          <p:nvPr/>
        </p:nvSpPr>
        <p:spPr>
          <a:xfrm>
            <a:off x="2916062" y="1802253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지도 표시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854E50-CD5D-4160-91CF-3DBBC240EDF0}"/>
              </a:ext>
            </a:extLst>
          </p:cNvPr>
          <p:cNvSpPr txBox="1"/>
          <p:nvPr/>
        </p:nvSpPr>
        <p:spPr>
          <a:xfrm>
            <a:off x="2916062" y="4159617"/>
            <a:ext cx="35702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메일</a:t>
            </a:r>
            <a:r>
              <a: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전송 기능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4CE5DB-0664-4F86-A5B5-C931157E5F2C}"/>
              </a:ext>
            </a:extLst>
          </p:cNvPr>
          <p:cNvSpPr txBox="1"/>
          <p:nvPr/>
        </p:nvSpPr>
        <p:spPr>
          <a:xfrm>
            <a:off x="2916062" y="5488396"/>
            <a:ext cx="46506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텔레그램</a:t>
            </a:r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4000" b="1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쳇봇</a:t>
            </a:r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기능</a:t>
            </a:r>
          </a:p>
        </p:txBody>
      </p:sp>
      <p:pic>
        <p:nvPicPr>
          <p:cNvPr id="33" name="그림 32" descr="그리기이(가) 표시된 사진&#10;&#10;자동 생성된 설명">
            <a:extLst>
              <a:ext uri="{FF2B5EF4-FFF2-40B4-BE49-F238E27FC236}">
                <a16:creationId xmlns:a16="http://schemas.microsoft.com/office/drawing/2014/main" id="{0D81F02B-2D73-4247-A09C-C5142CE8FF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40" y="5450614"/>
            <a:ext cx="876888" cy="867396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1F775E98-F3E3-42AA-BCED-980DA6D52A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40" y="4127153"/>
            <a:ext cx="876888" cy="784726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49E1DB75-C28E-4425-BF03-1F8B30CE25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40" y="1671648"/>
            <a:ext cx="876888" cy="8768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38F23E-1AF5-4E70-B9E6-62180A2B59DA}"/>
              </a:ext>
            </a:extLst>
          </p:cNvPr>
          <p:cNvSpPr txBox="1"/>
          <p:nvPr/>
        </p:nvSpPr>
        <p:spPr>
          <a:xfrm>
            <a:off x="2916062" y="2908208"/>
            <a:ext cx="29306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그래프 제작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AF900EC-A701-443A-9F59-D67FE57AD3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7725" y="2848721"/>
            <a:ext cx="939261" cy="87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28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</TotalTime>
  <Words>360</Words>
  <Application>Microsoft Office PowerPoint</Application>
  <PresentationFormat>와이드스크린</PresentationFormat>
  <Paragraphs>150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Yoonseokjun</dc:creator>
  <cp:lastModifiedBy>Yoonseokjun</cp:lastModifiedBy>
  <cp:revision>31</cp:revision>
  <dcterms:created xsi:type="dcterms:W3CDTF">2020-05-24T13:51:18Z</dcterms:created>
  <dcterms:modified xsi:type="dcterms:W3CDTF">2020-05-26T13:10:20Z</dcterms:modified>
</cp:coreProperties>
</file>

<file path=docProps/thumbnail.jpeg>
</file>